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8"/>
  </p:handoutMasterIdLst>
  <p:sldIdLst>
    <p:sldId id="257" r:id="rId2"/>
    <p:sldId id="258" r:id="rId3"/>
    <p:sldId id="262" r:id="rId4"/>
    <p:sldId id="263" r:id="rId5"/>
    <p:sldId id="260" r:id="rId6"/>
    <p:sldId id="261" r:id="rId7"/>
  </p:sldIdLst>
  <p:sldSz cx="12192000" cy="6858000"/>
  <p:notesSz cx="6881813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4660"/>
  </p:normalViewPr>
  <p:slideViewPr>
    <p:cSldViewPr snapToGrid="0">
      <p:cViewPr>
        <p:scale>
          <a:sx n="60" d="100"/>
          <a:sy n="60" d="100"/>
        </p:scale>
        <p:origin x="1728" y="14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119" cy="466434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98102" y="0"/>
            <a:ext cx="2982119" cy="466434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fld id="{C4F80B01-CAA0-4816-83F9-1107C991C1AA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2982119" cy="466433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98102" y="8829967"/>
            <a:ext cx="2982119" cy="466433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A06081E6-EFF8-45CC-BD42-BC9AD95DEB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4729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tiff>
</file>

<file path=ppt/media/image11.tiff>
</file>

<file path=ppt/media/image2.tiff>
</file>

<file path=ppt/media/image3.tiff>
</file>

<file path=ppt/media/image4.tiff>
</file>

<file path=ppt/media/image5.png>
</file>

<file path=ppt/media/image6.tiff>
</file>

<file path=ppt/media/image7.png>
</file>

<file path=ppt/media/image8.pn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A24-2CDB-4767-9CEE-733625D2267E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089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A24-2CDB-4767-9CEE-733625D2267E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022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A24-2CDB-4767-9CEE-733625D2267E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804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A24-2CDB-4767-9CEE-733625D2267E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05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A24-2CDB-4767-9CEE-733625D2267E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837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A24-2CDB-4767-9CEE-733625D2267E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955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A24-2CDB-4767-9CEE-733625D2267E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0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A24-2CDB-4767-9CEE-733625D2267E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093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A24-2CDB-4767-9CEE-733625D2267E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27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A24-2CDB-4767-9CEE-733625D2267E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45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A24-2CDB-4767-9CEE-733625D2267E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383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90A24-2CDB-4767-9CEE-733625D2267E}" type="datetimeFigureOut">
              <a:rPr lang="en-US" smtClean="0"/>
              <a:t>7/11/2019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608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885" y="485522"/>
            <a:ext cx="5607101" cy="467258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845" y="485521"/>
            <a:ext cx="5607101" cy="467258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91478" y="5157568"/>
            <a:ext cx="712852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Main effect of </a:t>
            </a:r>
            <a:r>
              <a:rPr lang="en-US" dirty="0" smtClean="0"/>
              <a:t>Cued part, </a:t>
            </a:r>
            <a:r>
              <a:rPr lang="en-US" i="1" dirty="0" smtClean="0"/>
              <a:t>F</a:t>
            </a:r>
            <a:r>
              <a:rPr lang="en-US" dirty="0" smtClean="0"/>
              <a:t>(1,7) </a:t>
            </a:r>
            <a:r>
              <a:rPr lang="en-US" dirty="0" smtClean="0"/>
              <a:t>= </a:t>
            </a:r>
            <a:r>
              <a:rPr lang="en-US" dirty="0" smtClean="0"/>
              <a:t>5.43, </a:t>
            </a:r>
            <a:r>
              <a:rPr lang="en-US" i="1" dirty="0" smtClean="0"/>
              <a:t>p</a:t>
            </a:r>
            <a:r>
              <a:rPr lang="en-US" dirty="0" smtClean="0"/>
              <a:t> = .</a:t>
            </a:r>
            <a:r>
              <a:rPr lang="en-US" dirty="0" smtClean="0"/>
              <a:t>053; </a:t>
            </a:r>
            <a:endParaRPr lang="en-US" dirty="0"/>
          </a:p>
          <a:p>
            <a:r>
              <a:rPr lang="en-US" dirty="0" smtClean="0"/>
              <a:t> Main effect of Congruency, </a:t>
            </a:r>
            <a:r>
              <a:rPr lang="en-US" i="1" dirty="0"/>
              <a:t>F</a:t>
            </a:r>
            <a:r>
              <a:rPr lang="en-US" dirty="0"/>
              <a:t>(1,7) = </a:t>
            </a:r>
            <a:r>
              <a:rPr lang="en-US" dirty="0" smtClean="0"/>
              <a:t>15.57, </a:t>
            </a:r>
            <a:r>
              <a:rPr lang="en-US" i="1" dirty="0"/>
              <a:t>p</a:t>
            </a:r>
            <a:r>
              <a:rPr lang="en-US" dirty="0"/>
              <a:t> = .</a:t>
            </a:r>
            <a:r>
              <a:rPr lang="en-US" dirty="0" smtClean="0"/>
              <a:t>006;</a:t>
            </a:r>
          </a:p>
          <a:p>
            <a:r>
              <a:rPr lang="en-US" dirty="0" smtClean="0"/>
              <a:t> Interaction </a:t>
            </a:r>
            <a:r>
              <a:rPr lang="en-US" dirty="0"/>
              <a:t>between Congruency and Alignment, </a:t>
            </a:r>
            <a:r>
              <a:rPr lang="en-US" i="1" dirty="0"/>
              <a:t>F</a:t>
            </a:r>
            <a:r>
              <a:rPr lang="en-US" dirty="0"/>
              <a:t>(1,7) = 7.70, </a:t>
            </a:r>
            <a:r>
              <a:rPr lang="en-US" i="1" dirty="0"/>
              <a:t>p</a:t>
            </a:r>
            <a:r>
              <a:rPr lang="en-US" dirty="0"/>
              <a:t> = .028;</a:t>
            </a:r>
          </a:p>
          <a:p>
            <a:r>
              <a:rPr lang="en-US" dirty="0" smtClean="0"/>
              <a:t> Interaction </a:t>
            </a:r>
            <a:r>
              <a:rPr lang="en-US" dirty="0"/>
              <a:t>between </a:t>
            </a:r>
            <a:r>
              <a:rPr lang="en-US" dirty="0" smtClean="0"/>
              <a:t>Cued part </a:t>
            </a:r>
            <a:r>
              <a:rPr lang="en-US" dirty="0"/>
              <a:t>and Alignment, </a:t>
            </a:r>
            <a:r>
              <a:rPr lang="en-US" i="1" dirty="0"/>
              <a:t>F</a:t>
            </a:r>
            <a:r>
              <a:rPr lang="en-US" dirty="0"/>
              <a:t>(1,7) = </a:t>
            </a:r>
            <a:r>
              <a:rPr lang="en-US" dirty="0" smtClean="0"/>
              <a:t>12.36, </a:t>
            </a:r>
            <a:r>
              <a:rPr lang="en-US" i="1" dirty="0"/>
              <a:t>p</a:t>
            </a:r>
            <a:r>
              <a:rPr lang="en-US" dirty="0"/>
              <a:t> = .</a:t>
            </a:r>
            <a:r>
              <a:rPr lang="en-US" dirty="0" smtClean="0"/>
              <a:t>010.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41811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184" y="484632"/>
            <a:ext cx="5607101" cy="467258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4224" y="484632"/>
            <a:ext cx="5607101" cy="467258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91478" y="5110433"/>
            <a:ext cx="978373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</a:t>
            </a:r>
            <a:r>
              <a:rPr lang="en-US" dirty="0" smtClean="0"/>
              <a:t>d prime was above chance level (zero) in all conditions.</a:t>
            </a:r>
          </a:p>
          <a:p>
            <a:endParaRPr lang="en-US" dirty="0" smtClean="0"/>
          </a:p>
          <a:p>
            <a:r>
              <a:rPr lang="en-US" dirty="0"/>
              <a:t> Main effect of Cued part, </a:t>
            </a:r>
            <a:r>
              <a:rPr lang="en-US" dirty="0" smtClean="0"/>
              <a:t>Main </a:t>
            </a:r>
            <a:r>
              <a:rPr lang="en-US" dirty="0"/>
              <a:t>effect of </a:t>
            </a:r>
            <a:r>
              <a:rPr lang="en-US" dirty="0" smtClean="0"/>
              <a:t>Congruency;</a:t>
            </a:r>
          </a:p>
          <a:p>
            <a:r>
              <a:rPr lang="en-US" dirty="0"/>
              <a:t> </a:t>
            </a:r>
            <a:r>
              <a:rPr lang="en-US" dirty="0" smtClean="0"/>
              <a:t>Interaction </a:t>
            </a:r>
            <a:r>
              <a:rPr lang="en-US" dirty="0"/>
              <a:t>between Congruency and </a:t>
            </a:r>
            <a:r>
              <a:rPr lang="en-US" dirty="0" smtClean="0"/>
              <a:t>Alignment, Interaction </a:t>
            </a:r>
            <a:r>
              <a:rPr lang="en-US" dirty="0"/>
              <a:t>between Cued part and </a:t>
            </a:r>
            <a:r>
              <a:rPr lang="en-US" dirty="0" smtClean="0"/>
              <a:t>Alignment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5931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06908"/>
            <a:ext cx="1866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solidFill>
                  <a:srgbClr val="FFC000"/>
                </a:solidFill>
              </a:rPr>
              <a:t>Same congruent</a:t>
            </a:r>
            <a:endParaRPr lang="en-US" b="1" dirty="0">
              <a:solidFill>
                <a:srgbClr val="FFC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732" y="1114570"/>
            <a:ext cx="5753224" cy="3412708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948290" y="564583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 </a:t>
            </a:r>
            <a:r>
              <a:rPr lang="en-US" dirty="0" smtClean="0"/>
              <a:t>No effect </a:t>
            </a:r>
            <a:r>
              <a:rPr lang="en-US" dirty="0" smtClean="0"/>
              <a:t>of alignment, </a:t>
            </a:r>
            <a:r>
              <a:rPr lang="en-US" i="1" dirty="0" smtClean="0"/>
              <a:t>F</a:t>
            </a:r>
            <a:r>
              <a:rPr lang="en-US" dirty="0" smtClean="0"/>
              <a:t>(1,7) </a:t>
            </a:r>
            <a:r>
              <a:rPr lang="en-US" dirty="0" smtClean="0"/>
              <a:t>= </a:t>
            </a:r>
            <a:r>
              <a:rPr lang="en-US" dirty="0" smtClean="0"/>
              <a:t>2.99, </a:t>
            </a:r>
            <a:r>
              <a:rPr lang="en-US" i="1" dirty="0" smtClean="0"/>
              <a:t>p</a:t>
            </a:r>
            <a:r>
              <a:rPr lang="en-US" dirty="0" smtClean="0"/>
              <a:t> = </a:t>
            </a:r>
            <a:r>
              <a:rPr lang="en-US" dirty="0" smtClean="0"/>
              <a:t>.</a:t>
            </a:r>
            <a:r>
              <a:rPr lang="en-US" dirty="0" smtClean="0"/>
              <a:t>13</a:t>
            </a:r>
            <a:r>
              <a:rPr lang="en-US" dirty="0" smtClean="0"/>
              <a:t>; </a:t>
            </a:r>
            <a:endParaRPr lang="en-US" dirty="0" smtClean="0"/>
          </a:p>
          <a:p>
            <a:r>
              <a:rPr lang="en-US" dirty="0" smtClean="0"/>
              <a:t> No </a:t>
            </a:r>
            <a:r>
              <a:rPr lang="en-US" dirty="0" smtClean="0"/>
              <a:t>effect of </a:t>
            </a:r>
            <a:r>
              <a:rPr lang="en-US" dirty="0" smtClean="0"/>
              <a:t>Cued part, </a:t>
            </a:r>
            <a:r>
              <a:rPr lang="en-US" dirty="0" smtClean="0"/>
              <a:t>or interaction 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4224" y="484632"/>
            <a:ext cx="5607101" cy="4672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53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2347797"/>
              </p:ext>
            </p:extLst>
          </p:nvPr>
        </p:nvGraphicFramePr>
        <p:xfrm>
          <a:off x="599180" y="476240"/>
          <a:ext cx="9672320" cy="1828800"/>
        </p:xfrm>
        <a:graphic>
          <a:graphicData uri="http://schemas.openxmlformats.org/drawingml/2006/table">
            <a:tbl>
              <a:tblPr/>
              <a:tblGrid>
                <a:gridCol w="1407694">
                  <a:extLst>
                    <a:ext uri="{9D8B030D-6E8A-4147-A177-3AD203B41FA5}">
                      <a16:colId xmlns:a16="http://schemas.microsoft.com/office/drawing/2014/main" val="240429728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val="3677667517"/>
                    </a:ext>
                  </a:extLst>
                </a:gridCol>
                <a:gridCol w="1137386">
                  <a:extLst>
                    <a:ext uri="{9D8B030D-6E8A-4147-A177-3AD203B41FA5}">
                      <a16:colId xmlns:a16="http://schemas.microsoft.com/office/drawing/2014/main" val="976084168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797441288"/>
                    </a:ext>
                  </a:extLst>
                </a:gridCol>
                <a:gridCol w="2135471">
                  <a:extLst>
                    <a:ext uri="{9D8B030D-6E8A-4147-A177-3AD203B41FA5}">
                      <a16:colId xmlns:a16="http://schemas.microsoft.com/office/drawing/2014/main" val="1409443601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507357043"/>
                    </a:ext>
                  </a:extLst>
                </a:gridCol>
                <a:gridCol w="1654209">
                  <a:extLst>
                    <a:ext uri="{9D8B030D-6E8A-4147-A177-3AD203B41FA5}">
                      <a16:colId xmlns:a16="http://schemas.microsoft.com/office/drawing/2014/main" val="1108308349"/>
                    </a:ext>
                  </a:extLst>
                </a:gridCol>
                <a:gridCol w="415490">
                  <a:extLst>
                    <a:ext uri="{9D8B030D-6E8A-4147-A177-3AD203B41FA5}">
                      <a16:colId xmlns:a16="http://schemas.microsoft.com/office/drawing/2014/main" val="2649266859"/>
                    </a:ext>
                  </a:extLst>
                </a:gridCol>
                <a:gridCol w="721895">
                  <a:extLst>
                    <a:ext uri="{9D8B030D-6E8A-4147-A177-3AD203B41FA5}">
                      <a16:colId xmlns:a16="http://schemas.microsoft.com/office/drawing/2014/main" val="2249423377"/>
                    </a:ext>
                  </a:extLst>
                </a:gridCol>
                <a:gridCol w="1174015">
                  <a:extLst>
                    <a:ext uri="{9D8B030D-6E8A-4147-A177-3AD203B41FA5}">
                      <a16:colId xmlns:a16="http://schemas.microsoft.com/office/drawing/2014/main" val="2131353718"/>
                    </a:ext>
                  </a:extLst>
                </a:gridCol>
              </a:tblGrid>
              <a:tr h="0">
                <a:tc gridSpan="10"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Bayesian Paired Samples T-Test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3339427"/>
                  </a:ext>
                </a:extLst>
              </a:tr>
              <a:tr h="0">
                <a:tc gridSpan="2"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 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 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 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BF₁₀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error %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680769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Top_A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-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Top_M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0.649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0.002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395066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dirty="0" err="1" smtClean="0">
                          <a:effectLst/>
                        </a:rPr>
                        <a:t>Bottom_A</a:t>
                      </a:r>
                      <a:r>
                        <a:rPr lang="en-US" dirty="0" smtClean="0">
                          <a:effectLst/>
                        </a:rPr>
                        <a:t> 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-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Bottom_M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0.639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0.001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endParaRPr lang="en-US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5801825"/>
                  </a:ext>
                </a:extLst>
              </a:tr>
              <a:tr h="0">
                <a:tc gridSpan="10">
                  <a:txBody>
                    <a:bodyPr/>
                    <a:lstStyle/>
                    <a:p>
                      <a:pPr algn="l"/>
                      <a:endParaRPr lang="en-US" dirty="0">
                        <a:effectLst/>
                      </a:endParaRP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1133274"/>
                  </a:ext>
                </a:extLst>
              </a:tr>
            </a:tbl>
          </a:graphicData>
        </a:graphic>
      </p:graphicFrame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-2107812" y="-4795042"/>
            <a:ext cx="4117087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Sequential Analysis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</a:t>
            </a:r>
            <a:endParaRPr kumimoji="0" lang="en-US" altLang="en-US" sz="750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0" name="Picture 2" descr="C:\Users\Ji\AppData\Local\JASP\temp\clipboard\resources\0\_75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769" y="2747962"/>
            <a:ext cx="5326481" cy="4020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Ji\AppData\Local\JASP\temp\clipboard\resources\0\_76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660" y="2747962"/>
            <a:ext cx="5330147" cy="4023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/>
          <p:cNvSpPr txBox="1"/>
          <p:nvPr/>
        </p:nvSpPr>
        <p:spPr>
          <a:xfrm>
            <a:off x="0" y="106908"/>
            <a:ext cx="1866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solidFill>
                  <a:srgbClr val="FFC000"/>
                </a:solidFill>
              </a:rPr>
              <a:t>Same congruent</a:t>
            </a:r>
            <a:endParaRPr lang="en-US" b="1" dirty="0">
              <a:solidFill>
                <a:srgbClr val="FFC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92769" y="2563296"/>
            <a:ext cx="3348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/>
              <a:t>Top: Aligned vs. Misaligned</a:t>
            </a:r>
            <a:endParaRPr lang="en-US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5947611" y="2563296"/>
            <a:ext cx="33487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/>
              <a:t>Bottom: Aligned vs. Misaligned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072939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106908"/>
            <a:ext cx="1866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solidFill>
                  <a:srgbClr val="FFC000"/>
                </a:solidFill>
              </a:rPr>
              <a:t>Same congruent</a:t>
            </a:r>
            <a:endParaRPr lang="en-US" b="1" dirty="0">
              <a:solidFill>
                <a:srgbClr val="FFC000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763" y="0"/>
            <a:ext cx="4389120" cy="3657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4461" y="-65988"/>
            <a:ext cx="4389120" cy="36576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49112" y="3235427"/>
            <a:ext cx="438912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302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Aligned-Aligned</a:t>
            </a:r>
          </a:p>
          <a:p>
            <a:r>
              <a:rPr lang="en-US" dirty="0" smtClean="0"/>
              <a:t>Aligned-Misaligned</a:t>
            </a:r>
          </a:p>
          <a:p>
            <a:endParaRPr lang="en-US" dirty="0" smtClean="0"/>
          </a:p>
          <a:p>
            <a:r>
              <a:rPr lang="en-US" smtClean="0"/>
              <a:t>Fixation 500ms</a:t>
            </a:r>
            <a:endParaRPr lang="en-US" dirty="0"/>
          </a:p>
          <a:p>
            <a:r>
              <a:rPr lang="en-US" dirty="0" smtClean="0"/>
              <a:t>Study duration 200ms</a:t>
            </a:r>
          </a:p>
          <a:p>
            <a:r>
              <a:rPr lang="en-US" dirty="0" smtClean="0"/>
              <a:t>Test duration 200ms</a:t>
            </a:r>
          </a:p>
          <a:p>
            <a:r>
              <a:rPr lang="en-US" dirty="0" smtClean="0"/>
              <a:t>Response screen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7460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183</Words>
  <Application>Microsoft Office PowerPoint</Application>
  <PresentationFormat>Widescreen</PresentationFormat>
  <Paragraphs>40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等线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 luyan</dc:creator>
  <cp:lastModifiedBy>ji luyan</cp:lastModifiedBy>
  <cp:revision>16</cp:revision>
  <cp:lastPrinted>2019-07-02T06:24:30Z</cp:lastPrinted>
  <dcterms:created xsi:type="dcterms:W3CDTF">2019-07-02T06:16:13Z</dcterms:created>
  <dcterms:modified xsi:type="dcterms:W3CDTF">2019-07-11T04:23:43Z</dcterms:modified>
</cp:coreProperties>
</file>

<file path=docProps/thumbnail.jpeg>
</file>